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81008"/>
  </p:normalViewPr>
  <p:slideViewPr>
    <p:cSldViewPr snapToGrid="0" snapToObjects="1">
      <p:cViewPr>
        <p:scale>
          <a:sx n="81" d="100"/>
          <a:sy n="81" d="100"/>
        </p:scale>
        <p:origin x="151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DDC61A-9D59-6E4B-BE17-8E1FCD08C4C2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E2694-39F0-4440-B39A-0A3850DA4F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474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064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4089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가장 편하고 좋은 테스트는 작은 단위로 쪼개서 테스트 하는 것이다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위 테스트를 예시로 들어보면</a:t>
            </a:r>
            <a:endParaRPr kumimoji="1" lang="en-US" altLang="ko-KR" dirty="0" smtClean="0"/>
          </a:p>
          <a:p>
            <a:r>
              <a:rPr kumimoji="1" lang="ko-KR" altLang="en-US" dirty="0" smtClean="0"/>
              <a:t>다섯 단계로 구성되어있다</a:t>
            </a:r>
            <a:r>
              <a:rPr kumimoji="1" lang="en-US" altLang="ko-KR" dirty="0" smtClean="0"/>
              <a:t>.</a:t>
            </a:r>
          </a:p>
          <a:p>
            <a:pPr marL="228600" indent="-228600">
              <a:buAutoNum type="arabicPeriod"/>
            </a:pPr>
            <a:r>
              <a:rPr kumimoji="1" lang="en-US" altLang="ko-KR" dirty="0" err="1" smtClean="0"/>
              <a:t>UserDaO</a:t>
            </a:r>
            <a:r>
              <a:rPr kumimoji="1" lang="ko-KR" altLang="en-US" dirty="0" smtClean="0"/>
              <a:t>를 통해 가져올 테스트용 정보를 </a:t>
            </a:r>
            <a:r>
              <a:rPr kumimoji="1" lang="en-US" altLang="ko-KR" dirty="0" smtClean="0"/>
              <a:t>DB</a:t>
            </a:r>
            <a:r>
              <a:rPr kumimoji="1" lang="ko-KR" altLang="en-US" dirty="0" smtClean="0"/>
              <a:t>에 넣는다</a:t>
            </a:r>
            <a:r>
              <a:rPr kumimoji="1" lang="en-US" altLang="ko-KR" dirty="0" smtClean="0"/>
              <a:t>.</a:t>
            </a:r>
          </a:p>
          <a:p>
            <a:pPr marL="228600" indent="-228600">
              <a:buAutoNum type="arabicPeriod"/>
            </a:pPr>
            <a:r>
              <a:rPr kumimoji="1" lang="ko-KR" altLang="en-US" dirty="0" smtClean="0"/>
              <a:t>목 오브젝트 </a:t>
            </a:r>
            <a:r>
              <a:rPr kumimoji="1" lang="en-US" altLang="ko-KR" dirty="0" smtClean="0"/>
              <a:t>DI</a:t>
            </a:r>
          </a:p>
          <a:p>
            <a:pPr marL="228600" indent="-228600">
              <a:buAutoNum type="arabicPeriod"/>
            </a:pPr>
            <a:r>
              <a:rPr kumimoji="1" lang="ko-KR" altLang="en-US" dirty="0" smtClean="0"/>
              <a:t>실제 테스트 대상을 실행</a:t>
            </a:r>
            <a:endParaRPr kumimoji="1" lang="en-US" altLang="ko-KR" dirty="0" smtClean="0"/>
          </a:p>
          <a:p>
            <a:pPr marL="228600" indent="-228600">
              <a:buAutoNum type="arabicPeriod"/>
            </a:pPr>
            <a:r>
              <a:rPr kumimoji="1" lang="en-US" altLang="ko-KR" dirty="0" smtClean="0"/>
              <a:t>DB</a:t>
            </a:r>
            <a:r>
              <a:rPr kumimoji="1" lang="ko-KR" altLang="en-US" dirty="0" smtClean="0"/>
              <a:t>가 제대로 반영됬는지를 확인</a:t>
            </a:r>
            <a:endParaRPr kumimoji="1" lang="en-US" altLang="ko-KR" dirty="0" smtClean="0"/>
          </a:p>
          <a:p>
            <a:pPr marL="228600" indent="-228600">
              <a:buAutoNum type="arabicPeriod"/>
            </a:pPr>
            <a:r>
              <a:rPr kumimoji="1" lang="ko-KR" altLang="en-US" dirty="0" smtClean="0"/>
              <a:t>메일 발송이 있었는지를 확인</a:t>
            </a:r>
            <a:endParaRPr kumimoji="1" lang="en-US" altLang="ko-KR" dirty="0" smtClean="0"/>
          </a:p>
          <a:p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dirty="0" smtClean="0"/>
              <a:t>일일히 테스트</a:t>
            </a:r>
            <a:r>
              <a:rPr kumimoji="1" lang="en-US" altLang="ko-KR" dirty="0" smtClean="0"/>
              <a:t>..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7885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2</a:t>
            </a:r>
            <a:r>
              <a:rPr kumimoji="1" lang="ko-KR" altLang="en-US" dirty="0" smtClean="0"/>
              <a:t>권 리플렉션 </a:t>
            </a:r>
            <a:endParaRPr kumimoji="1" lang="en-US" altLang="ko-KR" dirty="0" smtClean="0"/>
          </a:p>
          <a:p>
            <a:r>
              <a:rPr kumimoji="1" lang="en-US" altLang="ko-KR" dirty="0" err="1" smtClean="0"/>
              <a:t>Ioc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컨테이너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74329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데코레이터 패턴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공부하기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다형성으로 객체를 계속 감싼다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데코레이터 패턴을 이용해서만든게 인터셉터</a:t>
            </a:r>
            <a:r>
              <a:rPr kumimoji="1" lang="en-US" altLang="ko-KR" smtClean="0"/>
              <a:t>;</a:t>
            </a:r>
            <a:r>
              <a:rPr kumimoji="1" lang="ko-KR" altLang="en-US" smtClean="0"/>
              <a:t> **</a:t>
            </a:r>
            <a:endParaRPr kumimoji="1" lang="en-US" altLang="ko-KR" smtClean="0"/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0585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시점이 다섯가지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알고 있으면 활용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암호화 복호화를 </a:t>
            </a:r>
            <a:r>
              <a:rPr kumimoji="1" lang="en-US" altLang="ko-KR" dirty="0" err="1" smtClean="0"/>
              <a:t>aop</a:t>
            </a:r>
            <a:r>
              <a:rPr kumimoji="1" lang="ko-KR" altLang="en-US" dirty="0" smtClean="0"/>
              <a:t>로 한다</a:t>
            </a:r>
            <a:r>
              <a:rPr kumimoji="1" lang="en-US" altLang="ko-KR" dirty="0" smtClean="0"/>
              <a:t>.</a:t>
            </a:r>
          </a:p>
          <a:p>
            <a:r>
              <a:rPr kumimoji="1" lang="en-US" altLang="ko-KR" dirty="0" smtClean="0"/>
              <a:t>Db</a:t>
            </a:r>
            <a:r>
              <a:rPr kumimoji="1" lang="ko-KR" altLang="en-US" dirty="0" smtClean="0"/>
              <a:t>에서 자체적으로 혹은 </a:t>
            </a:r>
            <a:r>
              <a:rPr kumimoji="1" lang="en-US" altLang="ko-KR" dirty="0" smtClean="0"/>
              <a:t>java</a:t>
            </a:r>
            <a:r>
              <a:rPr kumimoji="1" lang="ko-KR" altLang="en-US" dirty="0" smtClean="0"/>
              <a:t>에서 </a:t>
            </a:r>
            <a:r>
              <a:rPr kumimoji="1" lang="en-US" altLang="ko-KR" dirty="0" err="1" smtClean="0"/>
              <a:t>db</a:t>
            </a:r>
            <a:r>
              <a:rPr kumimoji="1" lang="ko-KR" altLang="en-US" dirty="0" smtClean="0"/>
              <a:t>로 가기전에 암호화해서 넘겨준다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2661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dirty="0" smtClean="0"/>
              <a:t>트랜잭션의 경계설정 코드와 비즈니스로직이 복잡하게 얽혀 있는 것처럼 보이지만 자세히 살펴보면  두가지 종류의 코드가 구분되어 있음을 알 수 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비즈니스 코드 로직을 사이에 두고 트랜잭션 시작과 종료를 담당하는 코드가 앞 뒤에 위치하고 있다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296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코드가 한결 깔끔해지고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실수로 트랜잭션의 코드를 건드릴 일이 없게 된다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마지막 완성 부분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템플릿 콜벡 패턴 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5010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6-2</a:t>
            </a:r>
            <a:r>
              <a:rPr kumimoji="1" lang="ko-KR" altLang="en-US" dirty="0" smtClean="0"/>
              <a:t>처럼 </a:t>
            </a:r>
            <a:r>
              <a:rPr kumimoji="1" lang="en-US" altLang="ko-KR" dirty="0" err="1" smtClean="0"/>
              <a:t>UserService</a:t>
            </a:r>
            <a:r>
              <a:rPr kumimoji="1" lang="en-US" altLang="ko-KR" baseline="0" dirty="0" smtClean="0"/>
              <a:t> </a:t>
            </a:r>
            <a:r>
              <a:rPr kumimoji="1" lang="ko-KR" altLang="en-US" baseline="0" dirty="0" smtClean="0"/>
              <a:t>인터페이스르 만들어 넣으면 클라이언트와의 결합이 약해지고 직접 구현클래스에 의존하지 않고 있기 때문에 유연한 확장이 가능하다</a:t>
            </a:r>
            <a:r>
              <a:rPr kumimoji="1" lang="en-US" altLang="ko-KR" baseline="0" dirty="0" smtClean="0"/>
              <a:t>.</a:t>
            </a:r>
            <a:r>
              <a:rPr kumimoji="1" lang="ko-KR" altLang="en-US" baseline="0" dirty="0" smtClean="0"/>
              <a:t> 이렇게 적용하는 이유는 구현 클래스를 바꿔가면서 사용하기 위해서이다</a:t>
            </a:r>
            <a:r>
              <a:rPr kumimoji="1" lang="en-US" altLang="ko-KR" baseline="0" dirty="0" smtClean="0"/>
              <a:t>.</a:t>
            </a:r>
            <a:r>
              <a:rPr kumimoji="1" lang="ko-KR" altLang="en-US" baseline="0" dirty="0" smtClean="0"/>
              <a:t> 테스트 때는 필요에 따라 테스트 클래스를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정식 운영중에는 정규 구현 클래스를 </a:t>
            </a:r>
            <a:r>
              <a:rPr kumimoji="1" lang="en-US" altLang="ko-KR" baseline="0" dirty="0" smtClean="0"/>
              <a:t>DI</a:t>
            </a:r>
            <a:r>
              <a:rPr kumimoji="1" lang="ko-KR" altLang="en-US" baseline="0" dirty="0" smtClean="0"/>
              <a:t> 해주는 방법 처럼 </a:t>
            </a:r>
            <a:endParaRPr kumimoji="1" lang="en-US" altLang="ko-KR" baseline="0" dirty="0" smtClean="0"/>
          </a:p>
          <a:p>
            <a:r>
              <a:rPr kumimoji="1" lang="ko-KR" altLang="en-US" baseline="0" dirty="0" smtClean="0"/>
              <a:t>한 </a:t>
            </a:r>
            <a:r>
              <a:rPr kumimoji="1" lang="ko-KR" altLang="en-US" baseline="0" dirty="0" smtClean="0"/>
              <a:t>번에 한가지 클래스를 선택해서 적용하도록 되어있다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288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20392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8747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3585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메소드 단위로 구현한 </a:t>
            </a:r>
            <a:r>
              <a:rPr kumimoji="1" lang="en-US" altLang="ko-KR" dirty="0" err="1" smtClean="0"/>
              <a:t>aop</a:t>
            </a:r>
            <a:endParaRPr kumimoji="1" lang="en-US" altLang="ko-KR" dirty="0" smtClean="0"/>
          </a:p>
          <a:p>
            <a:r>
              <a:rPr kumimoji="1" lang="en-US" altLang="ko-KR" dirty="0" smtClean="0"/>
              <a:t>1</a:t>
            </a:r>
            <a:r>
              <a:rPr kumimoji="1" lang="ko-KR" altLang="en-US" dirty="0" smtClean="0"/>
              <a:t>장 참조</a:t>
            </a:r>
            <a:r>
              <a:rPr kumimoji="1" lang="en-US" altLang="ko-KR" dirty="0" smtClean="0"/>
              <a:t>(1</a:t>
            </a:r>
            <a:r>
              <a:rPr kumimoji="1" lang="ko-KR" altLang="en-US" dirty="0" smtClean="0"/>
              <a:t>권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E2694-39F0-4440-B39A-0A3850DA4F95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8360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609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896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5751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558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624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1568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9433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8449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8949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3808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6106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F2FE6-1F3B-4442-8110-D2AB688F65DB}" type="datetimeFigureOut">
              <a:rPr kumimoji="1" lang="ko-KR" altLang="en-US" smtClean="0"/>
              <a:t>2017. 7. 16.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1792C-C48C-9344-8C10-C5FCCC65E43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0172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355002" y="370205"/>
            <a:ext cx="112957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 AOP (Aspect Oriented Programming)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관점 지향 프로그래밍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 </a:t>
            </a:r>
            <a:r>
              <a:rPr kumimoji="1" lang="en-US" altLang="ko-KR" dirty="0" smtClean="0"/>
              <a:t>-</a:t>
            </a:r>
            <a:r>
              <a:rPr kumimoji="1" lang="ko-KR" altLang="en-US" dirty="0" smtClean="0"/>
              <a:t> 공통적으로 적용되는 기능들을 특정 </a:t>
            </a:r>
            <a:r>
              <a:rPr kumimoji="1" lang="en-US" altLang="ko-KR" dirty="0" smtClean="0"/>
              <a:t>Method </a:t>
            </a:r>
            <a:r>
              <a:rPr kumimoji="1" lang="ko-KR" altLang="en-US" dirty="0" smtClean="0"/>
              <a:t>혹은 </a:t>
            </a:r>
            <a:r>
              <a:rPr kumimoji="1" lang="en-US" altLang="ko-KR" dirty="0" smtClean="0"/>
              <a:t>Class</a:t>
            </a:r>
            <a:r>
              <a:rPr kumimoji="1" lang="ko-KR" altLang="en-US" dirty="0" smtClean="0"/>
              <a:t>가 실행되기 전</a:t>
            </a:r>
            <a:r>
              <a:rPr kumimoji="1" lang="ko-KR" altLang="en-US" dirty="0"/>
              <a:t> 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 후 등의 단계에서 자동으로 실행   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r>
              <a:rPr kumimoji="1" lang="ko-KR" altLang="en-US" dirty="0"/>
              <a:t> </a:t>
            </a:r>
            <a:r>
              <a:rPr kumimoji="1" lang="ko-KR" altLang="en-US" dirty="0" smtClean="0"/>
              <a:t>  될 수 있게 지원하는 프로그래밍 방법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 </a:t>
            </a:r>
            <a:r>
              <a:rPr kumimoji="1" lang="en-US" altLang="ko-KR" dirty="0" smtClean="0"/>
              <a:t>- Logging, Transaction, Parameter Check </a:t>
            </a:r>
            <a:r>
              <a:rPr kumimoji="1" lang="ko-KR" altLang="en-US" dirty="0" smtClean="0"/>
              <a:t>등 여러가지 기능들을 대상으로 한다</a:t>
            </a:r>
            <a:r>
              <a:rPr kumimoji="1" lang="en-US" altLang="ko-KR" dirty="0"/>
              <a:t>.</a:t>
            </a:r>
            <a:endParaRPr kumimoji="1" lang="en-US" altLang="ko-KR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056290" y="3090042"/>
            <a:ext cx="1954924" cy="504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공통 기능 코드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689765" y="3090042"/>
            <a:ext cx="1954924" cy="5044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공통 기능 코드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056290" y="5228897"/>
            <a:ext cx="1954924" cy="504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공통 기능 코드</a:t>
            </a:r>
            <a:endParaRPr kumimoji="1"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689765" y="5228897"/>
            <a:ext cx="1954924" cy="50449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공통 기능 코드</a:t>
            </a:r>
            <a:endParaRPr kumimoji="1" lang="ko-KR" altLang="en-US" dirty="0"/>
          </a:p>
        </p:txBody>
      </p:sp>
      <p:sp>
        <p:nvSpPr>
          <p:cNvPr id="10" name="텍스트 상자 9"/>
          <p:cNvSpPr txBox="1"/>
          <p:nvPr/>
        </p:nvSpPr>
        <p:spPr>
          <a:xfrm>
            <a:off x="898630" y="3941380"/>
            <a:ext cx="2648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</a:t>
            </a:r>
            <a:r>
              <a:rPr kumimoji="1" lang="en-US" altLang="ko-KR" dirty="0" smtClean="0"/>
              <a:t>ublic void business() {</a:t>
            </a:r>
          </a:p>
          <a:p>
            <a:r>
              <a:rPr kumimoji="1" lang="en-US" altLang="ko-KR" dirty="0" smtClean="0"/>
              <a:t> </a:t>
            </a:r>
            <a:r>
              <a:rPr kumimoji="1" lang="ko-KR" altLang="en-US" dirty="0" smtClean="0"/>
              <a:t>  핵심 로직 구현</a:t>
            </a:r>
            <a:endParaRPr kumimoji="1" lang="en-US" altLang="ko-KR" dirty="0" smtClean="0"/>
          </a:p>
          <a:p>
            <a:r>
              <a:rPr kumimoji="1" lang="en-US" altLang="ko-KR" dirty="0"/>
              <a:t>}</a:t>
            </a:r>
          </a:p>
        </p:txBody>
      </p:sp>
      <p:sp>
        <p:nvSpPr>
          <p:cNvPr id="12" name="텍스트 상자 11"/>
          <p:cNvSpPr txBox="1"/>
          <p:nvPr/>
        </p:nvSpPr>
        <p:spPr>
          <a:xfrm>
            <a:off x="7185267" y="3941380"/>
            <a:ext cx="2648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</a:t>
            </a:r>
            <a:r>
              <a:rPr kumimoji="1" lang="en-US" altLang="ko-KR" dirty="0" smtClean="0"/>
              <a:t>ublic void business() {</a:t>
            </a:r>
          </a:p>
          <a:p>
            <a:r>
              <a:rPr kumimoji="1" lang="en-US" altLang="ko-KR" dirty="0" smtClean="0"/>
              <a:t> </a:t>
            </a:r>
            <a:r>
              <a:rPr kumimoji="1" lang="ko-KR" altLang="en-US" dirty="0" smtClean="0"/>
              <a:t>  핵심 로직 구현</a:t>
            </a:r>
            <a:endParaRPr kumimoji="1" lang="en-US" altLang="ko-KR" dirty="0" smtClean="0"/>
          </a:p>
          <a:p>
            <a:r>
              <a:rPr kumimoji="1" lang="en-US" altLang="ko-KR" dirty="0"/>
              <a:t>}</a:t>
            </a:r>
          </a:p>
        </p:txBody>
      </p:sp>
      <p:sp>
        <p:nvSpPr>
          <p:cNvPr id="17" name="오른쪽 화살표[R] 16"/>
          <p:cNvSpPr/>
          <p:nvPr/>
        </p:nvSpPr>
        <p:spPr>
          <a:xfrm>
            <a:off x="4445876" y="4099034"/>
            <a:ext cx="2159876" cy="7656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AOP</a:t>
            </a:r>
            <a:r>
              <a:rPr kumimoji="1" lang="ko-KR" altLang="en-US" dirty="0" smtClean="0"/>
              <a:t> 적용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7449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766" y="0"/>
            <a:ext cx="7472854" cy="6858000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355002" y="354439"/>
            <a:ext cx="11295715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3.3.2.4</a:t>
            </a:r>
            <a:r>
              <a:rPr kumimoji="1" lang="ko-KR" altLang="en-US" dirty="0" smtClean="0"/>
              <a:t> 분리된 트랜잭션 기능 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961980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355002" y="354439"/>
            <a:ext cx="11295715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3.3.2.5</a:t>
            </a:r>
            <a:r>
              <a:rPr kumimoji="1" lang="ko-KR" altLang="en-US" dirty="0" smtClean="0"/>
              <a:t> 트랜잭션 경계설정 코드 분리의 장점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비즈니스 로직을 담당하고 있는 </a:t>
            </a:r>
            <a:r>
              <a:rPr kumimoji="1" lang="en-US" altLang="ko-KR" dirty="0" err="1" smtClean="0"/>
              <a:t>UserServiceImpl</a:t>
            </a:r>
            <a:r>
              <a:rPr kumimoji="1" lang="ko-KR" altLang="en-US" dirty="0" smtClean="0"/>
              <a:t> 의 코드를 작성할 때는 트랜잭션과 같은 기술적인 내용에 신경 쓸 필요가 없음 </a:t>
            </a:r>
            <a:r>
              <a:rPr kumimoji="1" lang="en-US" altLang="ko-KR" sz="1600" dirty="0" smtClean="0"/>
              <a:t>Ex) </a:t>
            </a:r>
            <a:r>
              <a:rPr kumimoji="1" lang="ko-KR" altLang="en-US" sz="1600" dirty="0" smtClean="0"/>
              <a:t>스프링의 </a:t>
            </a:r>
            <a:r>
              <a:rPr kumimoji="1" lang="en-US" altLang="ko-KR" sz="1600" dirty="0" smtClean="0"/>
              <a:t>JDBC</a:t>
            </a:r>
            <a:r>
              <a:rPr kumimoji="1" lang="ko-KR" altLang="en-US" sz="1600" dirty="0" smtClean="0"/>
              <a:t>나 </a:t>
            </a:r>
            <a:r>
              <a:rPr kumimoji="1" lang="en-US" altLang="ko-KR" sz="1600" dirty="0" smtClean="0"/>
              <a:t>JTA</a:t>
            </a:r>
            <a:r>
              <a:rPr kumimoji="1" lang="ko-KR" altLang="en-US" sz="1600" dirty="0" smtClean="0"/>
              <a:t>같은 로우레벨의 트랜잭션 </a:t>
            </a:r>
            <a:r>
              <a:rPr kumimoji="1" lang="en-US" altLang="ko-KR" sz="1600" dirty="0" smtClean="0"/>
              <a:t>API</a:t>
            </a:r>
            <a:r>
              <a:rPr kumimoji="1" lang="ko-KR" altLang="en-US" sz="1600" dirty="0" smtClean="0"/>
              <a:t>는 물론이고 스프링의 트랜잭션 추상화 </a:t>
            </a:r>
            <a:r>
              <a:rPr kumimoji="1" lang="en-US" altLang="ko-KR" sz="1600" dirty="0" smtClean="0"/>
              <a:t>API</a:t>
            </a:r>
            <a:r>
              <a:rPr kumimoji="1" lang="ko-KR" altLang="en-US" sz="1600" dirty="0" smtClean="0"/>
              <a:t>조차 필요 없다</a:t>
            </a:r>
            <a:r>
              <a:rPr kumimoji="1" lang="en-US" altLang="ko-KR" sz="1600" dirty="0" smtClean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 비즈니스 로직에 대한 테스트를 손쉽게 만들어 낼 수 있음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334563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355002" y="354439"/>
            <a:ext cx="11295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3.4</a:t>
            </a:r>
            <a:r>
              <a:rPr kumimoji="1" lang="ko-KR" altLang="en-US" dirty="0" smtClean="0"/>
              <a:t> 고립된 단위 테스트의 활용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endParaRPr kumimoji="1" lang="en-US" altLang="ko-KR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748" y="0"/>
            <a:ext cx="6716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81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355002" y="354439"/>
            <a:ext cx="11295715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mtClean="0"/>
              <a:t>3.4.1</a:t>
            </a:r>
            <a:r>
              <a:rPr kumimoji="1" lang="ko-KR" altLang="en-US" dirty="0" smtClean="0"/>
              <a:t> 다이나믹 프록시 </a:t>
            </a:r>
            <a:r>
              <a:rPr kumimoji="1" lang="en-US" altLang="ko-KR" dirty="0" smtClean="0"/>
              <a:t>(Dynamic Proxy)</a:t>
            </a:r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런타임시 동적으로 만들어지는 오브젝트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리플렉션 기능을 이용해서 프록시 생성 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java.lang.reflect</a:t>
            </a:r>
            <a:r>
              <a:rPr kumimoji="1" lang="en-US" altLang="ko-KR" dirty="0" smtClean="0"/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타깃 인터페이스와 동일한 형태로 생성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Bean Factory </a:t>
            </a:r>
            <a:r>
              <a:rPr kumimoji="1" lang="ko-KR" altLang="en-US" dirty="0" smtClean="0"/>
              <a:t>를 통해서 생성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 smtClean="0"/>
          </a:p>
        </p:txBody>
      </p:sp>
      <p:sp>
        <p:nvSpPr>
          <p:cNvPr id="2" name="직사각형 1"/>
          <p:cNvSpPr/>
          <p:nvPr/>
        </p:nvSpPr>
        <p:spPr>
          <a:xfrm>
            <a:off x="557048" y="3690345"/>
            <a:ext cx="754642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smtClean="0">
                <a:solidFill>
                  <a:srgbClr val="333333"/>
                </a:solidFill>
                <a:effectLst/>
                <a:latin typeface="나눔고딕" charset="-127"/>
              </a:rPr>
              <a:t>* 빈 </a:t>
            </a:r>
            <a:r>
              <a:rPr lang="ko-KR" altLang="en-US" b="1" i="0" dirty="0" smtClean="0">
                <a:solidFill>
                  <a:srgbClr val="333333"/>
                </a:solidFill>
                <a:effectLst/>
                <a:latin typeface="나눔고딕" charset="-127"/>
              </a:rPr>
              <a:t>팩토리</a:t>
            </a:r>
            <a:r>
              <a:rPr lang="en-US" altLang="ko-KR" b="1" i="0" dirty="0" smtClean="0">
                <a:solidFill>
                  <a:srgbClr val="333333"/>
                </a:solidFill>
                <a:effectLst/>
                <a:latin typeface="나눔고딕" charset="-127"/>
              </a:rPr>
              <a:t>(Bean Factory) : </a:t>
            </a:r>
            <a:br>
              <a:rPr lang="en-US" altLang="ko-KR" b="1" i="0" dirty="0" smtClean="0">
                <a:solidFill>
                  <a:srgbClr val="333333"/>
                </a:solidFill>
                <a:effectLst/>
                <a:latin typeface="나눔고딕" charset="-127"/>
              </a:rPr>
            </a:b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 빈</a:t>
            </a:r>
            <a:r>
              <a:rPr lang="en-US" altLang="ko-KR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(</a:t>
            </a: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오브젝트</a:t>
            </a:r>
            <a:r>
              <a:rPr lang="en-US" altLang="ko-KR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)</a:t>
            </a: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의 생성과 관계 설정 제어를 담당하는 </a:t>
            </a:r>
            <a:r>
              <a:rPr lang="en-US" altLang="ko-KR" b="0" i="0" dirty="0" err="1" smtClean="0">
                <a:solidFill>
                  <a:srgbClr val="333333"/>
                </a:solidFill>
                <a:effectLst/>
                <a:latin typeface="나눔고딕" charset="-127"/>
              </a:rPr>
              <a:t>IoC</a:t>
            </a: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오브젝트</a:t>
            </a:r>
            <a:r>
              <a:rPr lang="en-US" altLang="ko-KR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. 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 좀 더 확장한 애플리케이션 컨텍스트</a:t>
            </a:r>
            <a:r>
              <a:rPr lang="en-US" altLang="ko-KR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(application context)</a:t>
            </a:r>
            <a:r>
              <a:rPr lang="ko-KR" altLang="en-US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를 주로 사용</a:t>
            </a:r>
            <a:r>
              <a:rPr lang="en-US" altLang="ko-KR" b="0" i="0" dirty="0" smtClean="0">
                <a:solidFill>
                  <a:srgbClr val="333333"/>
                </a:solidFill>
                <a:effectLst/>
                <a:latin typeface="나눔고딕" charset="-127"/>
              </a:rPr>
              <a:t>.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3389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4"/>
          <p:cNvSpPr txBox="1"/>
          <p:nvPr/>
        </p:nvSpPr>
        <p:spPr>
          <a:xfrm>
            <a:off x="355002" y="354439"/>
            <a:ext cx="112957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3.4.2</a:t>
            </a:r>
            <a:r>
              <a:rPr kumimoji="1" lang="ko-KR" altLang="en-US" dirty="0" smtClean="0"/>
              <a:t> </a:t>
            </a:r>
            <a:r>
              <a:rPr lang="ko-KR" altLang="en-US" dirty="0"/>
              <a:t>데코레이터 </a:t>
            </a:r>
            <a:r>
              <a:rPr kumimoji="1" lang="ko-KR" altLang="en-US" dirty="0" smtClean="0"/>
              <a:t>패턴</a:t>
            </a:r>
            <a:r>
              <a:rPr kumimoji="1" lang="en-US" altLang="ko-KR" dirty="0" smtClean="0"/>
              <a:t>(Decorator Pattern)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smtClean="0"/>
              <a:t>데코레이터 </a:t>
            </a:r>
            <a:r>
              <a:rPr lang="ko-KR" altLang="en-US" dirty="0"/>
              <a:t>패턴에서는 객체의 추가적인 요건을 동적으로 </a:t>
            </a:r>
            <a:r>
              <a:rPr lang="ko-KR" altLang="en-US" dirty="0" smtClean="0"/>
              <a:t>추가한다</a:t>
            </a:r>
            <a:r>
              <a:rPr lang="en-US" altLang="ko-KR" dirty="0" smtClean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smtClean="0"/>
              <a:t>데코레이터는 </a:t>
            </a:r>
            <a:r>
              <a:rPr lang="ko-KR" altLang="en-US" dirty="0"/>
              <a:t>서브클래스를 만드는 것을 통해서 기능을 유연하게 확장할 수 있는 방법을 제공한다</a:t>
            </a:r>
            <a:r>
              <a:rPr lang="en-US" altLang="ko-KR" dirty="0"/>
              <a:t>. 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588577" y="2108765"/>
            <a:ext cx="1027386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ko-KR" altLang="en-US" b="1" i="0" dirty="0" smtClean="0">
                <a:effectLst/>
                <a:latin typeface="+mj-lt"/>
              </a:rPr>
              <a:t>* 데코레이터 패턴 핵심정리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b="0" i="0" dirty="0" smtClean="0">
                <a:effectLst/>
                <a:latin typeface="+mj-lt"/>
              </a:rPr>
              <a:t>상속을 통해 확장을 할 수도 있지만</a:t>
            </a:r>
            <a:r>
              <a:rPr lang="en-US" altLang="ko-KR" b="0" i="0" dirty="0" smtClean="0">
                <a:effectLst/>
                <a:latin typeface="+mj-lt"/>
              </a:rPr>
              <a:t>, </a:t>
            </a:r>
            <a:r>
              <a:rPr lang="ko-KR" altLang="en-US" b="0" i="0" dirty="0" smtClean="0">
                <a:effectLst/>
                <a:latin typeface="+mj-lt"/>
              </a:rPr>
              <a:t>디자인 유연성 면에서는 별로 좋지 않다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기존 코드를 수정하지 않고도 행동을 확장하는 방법이 필요하다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구성과 위임을 통해서 실행중에 새로운 행동을 추가할 수 있다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상속대신 데코레이터 패턴을 통해서 행동을 확장 할 수 있다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데코레이터 패턴에서는 구상 구성요소를 감싸주는 데코레이터들을 사용한다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데코레이터의 수퍼클래스는 자신이 장식하고 있는 객체의 수퍼클래스와 같다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r>
              <a:rPr lang="ko-KR" altLang="en-US" dirty="0" smtClean="0">
                <a:latin typeface="+mj-lt"/>
              </a:rPr>
              <a:t/>
            </a:r>
            <a:br>
              <a:rPr lang="ko-KR" altLang="en-US" dirty="0" smtClean="0">
                <a:latin typeface="+mj-lt"/>
              </a:rPr>
            </a:br>
            <a:r>
              <a:rPr lang="en-US" altLang="ko-KR" b="0" i="0" dirty="0" smtClean="0">
                <a:effectLst/>
                <a:latin typeface="+mj-lt"/>
              </a:rPr>
              <a:t>- </a:t>
            </a:r>
            <a:r>
              <a:rPr lang="ko-KR" altLang="en-US" b="0" i="0" dirty="0" smtClean="0">
                <a:effectLst/>
                <a:latin typeface="+mj-lt"/>
              </a:rPr>
              <a:t>데코레이터 패턴을 사용하면 </a:t>
            </a:r>
            <a:r>
              <a:rPr lang="ko-KR" altLang="en-US" b="0" i="0" dirty="0" smtClean="0">
                <a:effectLst/>
                <a:latin typeface="+mj-lt"/>
              </a:rPr>
              <a:t>자잘한 </a:t>
            </a:r>
            <a:r>
              <a:rPr lang="ko-KR" altLang="en-US" b="0" i="0" dirty="0" smtClean="0">
                <a:effectLst/>
                <a:latin typeface="+mj-lt"/>
              </a:rPr>
              <a:t>객체들이 많이 추가될 수 있고</a:t>
            </a:r>
            <a:r>
              <a:rPr lang="en-US" altLang="ko-KR" b="0" i="0" dirty="0" smtClean="0">
                <a:effectLst/>
                <a:latin typeface="+mj-lt"/>
              </a:rPr>
              <a:t>, </a:t>
            </a:r>
            <a:r>
              <a:rPr lang="ko-KR" altLang="en-US" b="0" i="0" dirty="0" smtClean="0">
                <a:effectLst/>
                <a:latin typeface="+mj-lt"/>
              </a:rPr>
              <a:t>데코레이터를 너무 많이 사용하면 코드가 필요 이상으로 복잡해 질 수 있다</a:t>
            </a:r>
            <a:r>
              <a:rPr lang="en-US" altLang="ko-KR" b="0" i="0" dirty="0" smtClean="0">
                <a:effectLst/>
                <a:latin typeface="+mj-lt"/>
              </a:rPr>
              <a:t>.</a:t>
            </a:r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2648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355002" y="354439"/>
            <a:ext cx="112957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3.3.1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AOP</a:t>
            </a:r>
            <a:r>
              <a:rPr kumimoji="1" lang="ko-KR" altLang="en-US" dirty="0" smtClean="0"/>
              <a:t> 설정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Spring </a:t>
            </a:r>
            <a:r>
              <a:rPr kumimoji="1" lang="ko-KR" altLang="en-US" dirty="0" smtClean="0"/>
              <a:t>에서 </a:t>
            </a:r>
            <a:r>
              <a:rPr kumimoji="1" lang="en-US" altLang="ko-KR" dirty="0" smtClean="0"/>
              <a:t>AOP</a:t>
            </a:r>
            <a:r>
              <a:rPr kumimoji="1" lang="ko-KR" altLang="en-US" dirty="0" smtClean="0"/>
              <a:t>를 사용할 수 있게 </a:t>
            </a:r>
            <a:r>
              <a:rPr kumimoji="1" lang="en-US" altLang="ko-KR" dirty="0" smtClean="0"/>
              <a:t>spring-</a:t>
            </a:r>
            <a:r>
              <a:rPr kumimoji="1" lang="en-US" altLang="ko-KR" dirty="0" err="1" smtClean="0"/>
              <a:t>aop</a:t>
            </a:r>
            <a:r>
              <a:rPr kumimoji="1" lang="ko-KR" altLang="en-US" dirty="0" smtClean="0"/>
              <a:t> 라는 모듈을 제공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Spring-</a:t>
            </a:r>
            <a:r>
              <a:rPr kumimoji="1" lang="en-US" altLang="ko-KR" dirty="0" err="1" smtClean="0"/>
              <a:t>aop</a:t>
            </a:r>
            <a:r>
              <a:rPr kumimoji="1" lang="ko-KR" altLang="en-US" dirty="0" smtClean="0"/>
              <a:t>는 </a:t>
            </a:r>
            <a:r>
              <a:rPr kumimoji="1" lang="en-US" altLang="ko-KR" dirty="0" smtClean="0"/>
              <a:t>AspectJ</a:t>
            </a:r>
            <a:r>
              <a:rPr kumimoji="1" lang="ko-KR" altLang="en-US" dirty="0" smtClean="0"/>
              <a:t>를 사용</a:t>
            </a:r>
            <a:endParaRPr kumimoji="1" lang="en-US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130" y="2733566"/>
            <a:ext cx="4823372" cy="266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38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38673"/>
            <a:ext cx="112957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3.3.1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AOP</a:t>
            </a:r>
            <a:r>
              <a:rPr kumimoji="1" lang="ko-KR" altLang="en-US" dirty="0" smtClean="0"/>
              <a:t> 설정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Spring-</a:t>
            </a:r>
            <a:r>
              <a:rPr kumimoji="1" lang="en-US" altLang="ko-KR" dirty="0" err="1" smtClean="0"/>
              <a:t>aop</a:t>
            </a:r>
            <a:r>
              <a:rPr kumimoji="1" lang="ko-KR" altLang="en-US" dirty="0" smtClean="0"/>
              <a:t>는 공통 기능이 실행될 시점을 제공한다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1.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Method </a:t>
            </a:r>
            <a:r>
              <a:rPr kumimoji="1" lang="ko-KR" altLang="en-US" dirty="0" smtClean="0"/>
              <a:t>가 실행되기 이전</a:t>
            </a:r>
            <a:r>
              <a:rPr kumimoji="1" lang="en-US" altLang="ko-KR" dirty="0" smtClean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2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Method</a:t>
            </a:r>
            <a:r>
              <a:rPr kumimoji="1" lang="ko-KR" altLang="en-US" dirty="0" smtClean="0"/>
              <a:t> 가 실행된 이후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실행 결과와 상관없이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3.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Method</a:t>
            </a:r>
            <a:r>
              <a:rPr kumimoji="1" lang="ko-KR" altLang="en-US" dirty="0" smtClean="0"/>
              <a:t> 가 실행된 이후 </a:t>
            </a:r>
            <a:r>
              <a:rPr kumimoji="1" lang="en-US" altLang="ko-KR" dirty="0" smtClean="0"/>
              <a:t>(Exception</a:t>
            </a:r>
            <a:r>
              <a:rPr kumimoji="1" lang="ko-KR" altLang="en-US" dirty="0" smtClean="0"/>
              <a:t>이 발생했을 때</a:t>
            </a:r>
            <a:r>
              <a:rPr kumimoji="1" lang="en-US" altLang="ko-KR" dirty="0" smtClean="0"/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4.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Method</a:t>
            </a:r>
            <a:r>
              <a:rPr kumimoji="1" lang="ko-KR" altLang="en-US" dirty="0" smtClean="0"/>
              <a:t>가 정상적으로 실행된 이후</a:t>
            </a:r>
            <a:endParaRPr kumimoji="1" lang="en-US" altLang="ko-KR" dirty="0" smtClean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 smtClean="0"/>
              <a:t>5.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1~4</a:t>
            </a:r>
            <a:r>
              <a:rPr kumimoji="1" lang="ko-KR" altLang="en-US" dirty="0" smtClean="0"/>
              <a:t>를 포함한 모든 시점</a:t>
            </a:r>
            <a:r>
              <a:rPr kumimoji="1" lang="en-US" altLang="ko-KR" dirty="0" smtClean="0"/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 smtClean="0"/>
              <a:t>이런 시점을 모두 </a:t>
            </a:r>
            <a:r>
              <a:rPr kumimoji="1" lang="en-US" altLang="ko-KR" dirty="0" smtClean="0"/>
              <a:t>Advisor</a:t>
            </a:r>
            <a:r>
              <a:rPr kumimoji="1" lang="ko-KR" altLang="en-US" dirty="0" smtClean="0"/>
              <a:t> 라고 부른다</a:t>
            </a:r>
            <a:r>
              <a:rPr kumimoji="1" lang="en-US" altLang="ko-KR" dirty="0" smtClean="0"/>
              <a:t>.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17627"/>
              </p:ext>
            </p:extLst>
          </p:nvPr>
        </p:nvGraphicFramePr>
        <p:xfrm>
          <a:off x="534275" y="3818057"/>
          <a:ext cx="11084910" cy="288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3528"/>
                <a:gridCol w="7771382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용어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의미</a:t>
                      </a:r>
                      <a:endParaRPr lang="ko-KR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/>
                        <a:t>&lt;</a:t>
                      </a:r>
                      <a:r>
                        <a:rPr lang="en-US" altLang="ko-KR" sz="1600" dirty="0" err="1" smtClean="0"/>
                        <a:t>aop:before</a:t>
                      </a:r>
                      <a:r>
                        <a:rPr lang="en-US" altLang="ko-KR" sz="1600" dirty="0" smtClean="0"/>
                        <a:t>&gt;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메서드 실행 전에 적용되는 </a:t>
                      </a:r>
                      <a:r>
                        <a:rPr lang="en-US" altLang="ko-KR" sz="1600" dirty="0" smtClean="0"/>
                        <a:t>Advice</a:t>
                      </a:r>
                      <a:r>
                        <a:rPr lang="ko-KR" altLang="en-US" sz="1600" dirty="0" smtClean="0"/>
                        <a:t>를 정의한다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/>
                        <a:t>&lt;</a:t>
                      </a:r>
                      <a:r>
                        <a:rPr lang="en-US" altLang="ko-KR" sz="1600" dirty="0" err="1" smtClean="0"/>
                        <a:t>aop:after-returning</a:t>
                      </a:r>
                      <a:r>
                        <a:rPr lang="en-US" altLang="ko-KR" sz="1600" dirty="0" smtClean="0"/>
                        <a:t>&gt;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메서드가 정상적으로 실행한 후에 적용되는 </a:t>
                      </a:r>
                      <a:r>
                        <a:rPr lang="en-US" altLang="ko-KR" sz="1600" dirty="0" smtClean="0"/>
                        <a:t>Advice</a:t>
                      </a:r>
                      <a:r>
                        <a:rPr lang="ko-KR" altLang="en-US" sz="1600" dirty="0" smtClean="0"/>
                        <a:t>를 정의한다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600" dirty="0" smtClean="0"/>
                        <a:t>&lt;</a:t>
                      </a:r>
                      <a:r>
                        <a:rPr lang="en-US" altLang="ko-KR" sz="1600" dirty="0" err="1" smtClean="0"/>
                        <a:t>aop:after-throwing</a:t>
                      </a:r>
                      <a:r>
                        <a:rPr lang="en-US" altLang="ko-KR" sz="1600" dirty="0" smtClean="0"/>
                        <a:t>&gt;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메서드가 익셉션을 발생시킬 때 적용되는 </a:t>
                      </a:r>
                      <a:r>
                        <a:rPr lang="en-US" altLang="ko-KR" sz="1600" dirty="0" smtClean="0"/>
                        <a:t>Advice</a:t>
                      </a:r>
                      <a:r>
                        <a:rPr lang="ko-KR" altLang="en-US" sz="1600" dirty="0" smtClean="0"/>
                        <a:t>를 정의한다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1600" dirty="0" err="1" smtClean="0"/>
                        <a:t>try~catch</a:t>
                      </a:r>
                      <a:r>
                        <a:rPr lang="ko-KR" altLang="en-US" sz="1600" dirty="0" smtClean="0"/>
                        <a:t> 블록에서 </a:t>
                      </a:r>
                      <a:r>
                        <a:rPr lang="en-US" altLang="ko-KR" sz="1600" dirty="0" smtClean="0"/>
                        <a:t>catch</a:t>
                      </a:r>
                      <a:r>
                        <a:rPr lang="ko-KR" altLang="en-US" sz="1600" dirty="0" smtClean="0"/>
                        <a:t> 블록과 비슷하다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lnSpc>
                          <a:spcPct val="200000"/>
                        </a:lnSpc>
                      </a:pPr>
                      <a:r>
                        <a:rPr lang="en-US" altLang="ko-KR" sz="1600" dirty="0" smtClean="0"/>
                        <a:t>&lt;</a:t>
                      </a:r>
                      <a:r>
                        <a:rPr lang="en-US" altLang="ko-KR" sz="1600" dirty="0" err="1" smtClean="0"/>
                        <a:t>aop:after</a:t>
                      </a:r>
                      <a:r>
                        <a:rPr lang="en-US" altLang="ko-KR" sz="1600" dirty="0" smtClean="0"/>
                        <a:t>&gt;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메서드가 정상적으로 실행되는지 또는 익셉션을 발생시키는지 여부에 상관없이 적용되는 </a:t>
                      </a:r>
                      <a:r>
                        <a:rPr lang="en-US" altLang="ko-KR" sz="1600" dirty="0" smtClean="0"/>
                        <a:t>Advice</a:t>
                      </a:r>
                      <a:r>
                        <a:rPr lang="ko-KR" altLang="en-US" sz="1600" dirty="0" smtClean="0"/>
                        <a:t>를 정의한다</a:t>
                      </a:r>
                      <a:r>
                        <a:rPr lang="en-US" altLang="ko-KR" sz="1600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1600" dirty="0" err="1" smtClean="0"/>
                        <a:t>try~catch~finally</a:t>
                      </a:r>
                      <a:r>
                        <a:rPr lang="ko-KR" altLang="en-US" sz="1600" dirty="0" smtClean="0"/>
                        <a:t> 블록에서 </a:t>
                      </a:r>
                      <a:r>
                        <a:rPr lang="en-US" altLang="ko-KR" sz="1600" dirty="0" smtClean="0"/>
                        <a:t>finally</a:t>
                      </a:r>
                      <a:r>
                        <a:rPr lang="ko-KR" altLang="en-US" sz="1600" dirty="0" smtClean="0"/>
                        <a:t> 블록과 비슷하다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/>
                        <a:t>&lt;</a:t>
                      </a:r>
                      <a:r>
                        <a:rPr lang="en-US" altLang="ko-KR" sz="1600" dirty="0" err="1" smtClean="0"/>
                        <a:t>aop:around</a:t>
                      </a:r>
                      <a:r>
                        <a:rPr lang="en-US" altLang="ko-KR" sz="1600" dirty="0" smtClean="0"/>
                        <a:t>&gt;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메서드 호출 이전</a:t>
                      </a:r>
                      <a:r>
                        <a:rPr lang="en-US" altLang="ko-KR" sz="1600" dirty="0" smtClean="0"/>
                        <a:t>,</a:t>
                      </a:r>
                      <a:r>
                        <a:rPr lang="ko-KR" altLang="en-US" sz="1600" dirty="0" smtClean="0"/>
                        <a:t> 이후</a:t>
                      </a:r>
                      <a:r>
                        <a:rPr lang="en-US" altLang="ko-KR" sz="1600" dirty="0" smtClean="0"/>
                        <a:t>,</a:t>
                      </a:r>
                      <a:r>
                        <a:rPr lang="ko-KR" altLang="en-US" sz="1600" dirty="0" smtClean="0"/>
                        <a:t> 익셉션 발생 등 모든 시점에 적용가능한 </a:t>
                      </a:r>
                      <a:r>
                        <a:rPr lang="en-US" altLang="ko-KR" sz="1600" dirty="0" smtClean="0"/>
                        <a:t>Advice</a:t>
                      </a:r>
                      <a:r>
                        <a:rPr lang="ko-KR" altLang="en-US" sz="1600" dirty="0" smtClean="0"/>
                        <a:t>를 정의한다</a:t>
                      </a:r>
                      <a:r>
                        <a:rPr lang="en-US" altLang="ko-KR" sz="1600" dirty="0" smtClean="0"/>
                        <a:t>.</a:t>
                      </a:r>
                      <a:endParaRPr lang="ko-KR" alt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776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3.3.2.1</a:t>
            </a:r>
            <a:r>
              <a:rPr kumimoji="1" lang="ko-KR" altLang="en-US" dirty="0" smtClean="0"/>
              <a:t> 트랜잭션 코드의 분리</a:t>
            </a:r>
            <a:endParaRPr kumimoji="1"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555" y="1008994"/>
            <a:ext cx="7277078" cy="542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3.3.2.1</a:t>
            </a:r>
            <a:r>
              <a:rPr kumimoji="1" lang="ko-KR" altLang="en-US" dirty="0" smtClean="0"/>
              <a:t> 트랜잭션 코드의 분리</a:t>
            </a:r>
            <a:endParaRPr kumimoji="1"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391" y="919093"/>
            <a:ext cx="6875787" cy="5754414"/>
          </a:xfrm>
          <a:prstGeom prst="rect">
            <a:avLst/>
          </a:prstGeom>
        </p:spPr>
      </p:pic>
      <p:sp>
        <p:nvSpPr>
          <p:cNvPr id="4" name="오른쪽 화살표[R] 3"/>
          <p:cNvSpPr/>
          <p:nvPr/>
        </p:nvSpPr>
        <p:spPr>
          <a:xfrm rot="1299148">
            <a:off x="2150988" y="2144112"/>
            <a:ext cx="791712" cy="37837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9886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3.3.2.2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DI</a:t>
            </a:r>
            <a:r>
              <a:rPr kumimoji="1" lang="ko-KR" altLang="en-US" dirty="0" smtClean="0"/>
              <a:t> 적용을 이용한 트랜잭션 분리  </a:t>
            </a:r>
            <a:endParaRPr kumimoji="1"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469" y="1195552"/>
            <a:ext cx="6231759" cy="14956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1814" y="3077995"/>
            <a:ext cx="6385414" cy="283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43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3.3.2.2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DI</a:t>
            </a:r>
            <a:r>
              <a:rPr kumimoji="1" lang="ko-KR" altLang="en-US" dirty="0" smtClean="0"/>
              <a:t> 적용을 이용한 트랜잭션 분리  </a:t>
            </a:r>
            <a:endParaRPr kumimoji="1" lang="en-US" altLang="ko-KR" dirty="0" smtClean="0"/>
          </a:p>
          <a:p>
            <a:pPr>
              <a:lnSpc>
                <a:spcPct val="150000"/>
              </a:lnSpc>
            </a:pPr>
            <a:endParaRPr kumimoji="1"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1346200"/>
            <a:ext cx="108712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148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3.3.2.3</a:t>
            </a:r>
            <a:r>
              <a:rPr kumimoji="1" lang="ko-KR" altLang="en-US" dirty="0" smtClean="0"/>
              <a:t> </a:t>
            </a:r>
            <a:r>
              <a:rPr kumimoji="1" lang="en-US" altLang="ko-KR" dirty="0" err="1" smtClean="0"/>
              <a:t>UserService</a:t>
            </a:r>
            <a:r>
              <a:rPr kumimoji="1" lang="ko-KR" altLang="en-US" dirty="0" smtClean="0"/>
              <a:t> 인터페이스 도입 </a:t>
            </a:r>
            <a:endParaRPr kumimoji="1"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02" y="1100081"/>
            <a:ext cx="7855042" cy="213184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0892" y="1241972"/>
            <a:ext cx="7614206" cy="487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63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355002" y="354439"/>
            <a:ext cx="11295715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3.3.2.4</a:t>
            </a:r>
            <a:r>
              <a:rPr kumimoji="1" lang="ko-KR" altLang="en-US" dirty="0" smtClean="0"/>
              <a:t> 분리된 트랜잭션 기능 </a:t>
            </a:r>
            <a:endParaRPr kumimoji="1"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367" y="930166"/>
            <a:ext cx="7513881" cy="55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027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3564</TotalTime>
  <Words>648</Words>
  <Application>Microsoft Macintosh PowerPoint</Application>
  <PresentationFormat>와이드스크린</PresentationFormat>
  <Paragraphs>107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54</cp:revision>
  <dcterms:created xsi:type="dcterms:W3CDTF">2017-07-06T06:54:10Z</dcterms:created>
  <dcterms:modified xsi:type="dcterms:W3CDTF">2017-07-16T05:23:41Z</dcterms:modified>
</cp:coreProperties>
</file>

<file path=docProps/thumbnail.jpeg>
</file>